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82" r:id="rId5"/>
    <p:sldId id="371" r:id="rId6"/>
    <p:sldId id="372" r:id="rId7"/>
    <p:sldId id="373" r:id="rId8"/>
    <p:sldId id="376" r:id="rId9"/>
    <p:sldId id="375" r:id="rId10"/>
    <p:sldId id="374" r:id="rId11"/>
    <p:sldId id="377" r:id="rId12"/>
    <p:sldId id="354" r:id="rId13"/>
    <p:sldId id="361" r:id="rId14"/>
    <p:sldId id="296" r:id="rId15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EFEF"/>
    <a:srgbClr val="E6E6E6"/>
    <a:srgbClr val="6699FF"/>
    <a:srgbClr val="DDEDEF"/>
    <a:srgbClr val="008080"/>
    <a:srgbClr val="6666FF"/>
    <a:srgbClr val="FFCC99"/>
    <a:srgbClr val="FF9966"/>
    <a:srgbClr val="3399FF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73A0DAA-6AF3-43AB-8588-CEC1D06C72B9}"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453" autoAdjust="0"/>
    <p:restoredTop sz="94631" autoAdjust="0"/>
  </p:normalViewPr>
  <p:slideViewPr>
    <p:cSldViewPr snapToGrid="0">
      <p:cViewPr varScale="1">
        <p:scale>
          <a:sx n="111" d="100"/>
          <a:sy n="111" d="100"/>
        </p:scale>
        <p:origin x="928" y="2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282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F86E15D-1320-43B8-B389-6D2F0C12B257}" type="datetime1">
              <a:rPr lang="ru-RU" smtClean="0"/>
              <a:t>10.10.2024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 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2C0B10-7CAE-41E4-AB02-7E8B1FF2B8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C6A6A8B-E53C-4123-A383-AD7B4BB91AC3}" type="datetime1">
              <a:rPr lang="ru-RU" noProof="0" smtClean="0"/>
              <a:t>10.10.2024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530193B-564F-4854-8A52-728F3FB19C8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6038165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460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1808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23420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08912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062DC0-918A-82B9-4972-E84879850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9B9B2098-0085-9207-76F2-40BBC8B7BB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857FF6F0-1CFE-DE39-ED1E-3BFC1DBC16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21875DB-1CC8-D7E4-7ECD-761E63E5C9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1541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93396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5855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23EB1-C73D-DD26-9995-55C6295EF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13BE71D-CC19-C0D7-B0BB-678A98F55E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A3531AD3-B347-9059-0639-5C1F2BEC78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EC14DFF-70A3-1F7C-D790-219C992190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27838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8451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4706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949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 с малым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1">
            <a:extLst>
              <a:ext uri="{FF2B5EF4-FFF2-40B4-BE49-F238E27FC236}">
                <a16:creationId xmlns:a16="http://schemas.microsoft.com/office/drawing/2014/main" id="{837F9836-5B23-424D-8C60-AC02A8512A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980476" y="0"/>
            <a:ext cx="2211524" cy="6858000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1904" y="4650539"/>
            <a:ext cx="3401478" cy="1192038"/>
          </a:xfrm>
          <a:solidFill>
            <a:schemeClr val="tx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34038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54ED587-2D2F-4D3F-B55B-C64465AB4EC5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6418" y="4650539"/>
            <a:ext cx="2456210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798A99C-9485-48F0-8E1E-227AD1348A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218115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с большим изображением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1">
            <a:extLst>
              <a:ext uri="{FF2B5EF4-FFF2-40B4-BE49-F238E27FC236}">
                <a16:creationId xmlns:a16="http://schemas.microsoft.com/office/drawing/2014/main" id="{069FFAE5-B16E-4571-88F7-52FA5354B1A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273" y="63691"/>
            <a:ext cx="9911201" cy="6727346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6418" y="4650539"/>
            <a:ext cx="2456210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798A99C-9485-48F0-8E1E-227AD1348A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094738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графия 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1">
            <a:extLst>
              <a:ext uri="{FF2B5EF4-FFF2-40B4-BE49-F238E27FC236}">
                <a16:creationId xmlns:a16="http://schemas.microsoft.com/office/drawing/2014/main" id="{1599E2D7-24B3-4D66-9AFB-83C1AEC4DBBB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9980476" y="0"/>
            <a:ext cx="2211524" cy="6192000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86" y="1807950"/>
            <a:ext cx="5184913" cy="432000"/>
          </a:xfrm>
        </p:spPr>
        <p:txBody>
          <a:bodyPr rtlCol="0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44886" y="2383950"/>
            <a:ext cx="5184913" cy="360000"/>
          </a:xfrm>
        </p:spPr>
        <p:txBody>
          <a:bodyPr rtlCol="0"/>
          <a:lstStyle>
            <a:lvl1pPr marL="0" indent="0" algn="r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45000" y="2908300"/>
            <a:ext cx="5184800" cy="3283700"/>
          </a:xfrm>
          <a:solidFill>
            <a:schemeClr val="bg1"/>
          </a:solidFill>
        </p:spPr>
        <p:txBody>
          <a:bodyPr lIns="180000" tIns="252000" rIns="252000" rtlCol="0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DA1E79-BA17-41C5-98B7-CFBC5859A51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5010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графия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23393" y="1343906"/>
            <a:ext cx="3736800" cy="3933645"/>
          </a:xfrm>
          <a:solidFill>
            <a:schemeClr val="bg1"/>
          </a:solidFill>
        </p:spPr>
        <p:txBody>
          <a:bodyPr lIns="180000" tIns="180000" rIns="180000"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DA1E79-BA17-41C5-98B7-CFBC5859A51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Рисунок 6">
            <a:extLst>
              <a:ext uri="{FF2B5EF4-FFF2-40B4-BE49-F238E27FC236}">
                <a16:creationId xmlns:a16="http://schemas.microsoft.com/office/drawing/2014/main" id="{492C2A1D-F7BD-46B6-BC01-15D365ACD50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560193" y="1344803"/>
            <a:ext cx="3737526" cy="3933645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7F4F1543-153D-4F77-A4A9-C9BBA1C20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9131100" cy="432000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9FAA210E-391A-499A-89D5-F222045FD1A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68959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347197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 с под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4633398-8EC3-417B-BEA6-101D8F22467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Сравнение слева — заполнитель 1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432296"/>
            <a:ext cx="4500000" cy="527076"/>
          </a:xfrm>
          <a:solidFill>
            <a:schemeClr val="tx1"/>
          </a:solidFill>
        </p:spPr>
        <p:txBody>
          <a:bodyPr lIns="180000" tIns="36000" rtlCol="0" anchor="ctr"/>
          <a:lstStyle>
            <a:lvl1pPr marL="0" indent="0">
              <a:buNone/>
              <a:defRPr sz="2400" b="1" spc="-15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Объект 2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2023668"/>
            <a:ext cx="4500000" cy="4168332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2" name="Сравнение слева — заполнитель 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29800" y="1433105"/>
            <a:ext cx="4500000" cy="525283"/>
          </a:xfrm>
          <a:solidFill>
            <a:schemeClr val="tx1"/>
          </a:solidFill>
        </p:spPr>
        <p:txBody>
          <a:bodyPr lIns="180000" tIns="36000" rtlCol="0" anchor="ctr"/>
          <a:lstStyle>
            <a:lvl1pPr marL="0" indent="0">
              <a:buNone/>
              <a:defRPr sz="2400" b="1" spc="-15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8" name="Текст 4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129800" y="2020359"/>
            <a:ext cx="4500000" cy="417089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509955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ольшое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99200" y="432000"/>
            <a:ext cx="5472113" cy="5759250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875314" y="5096632"/>
            <a:ext cx="2028686" cy="1094618"/>
          </a:xfrm>
        </p:spPr>
        <p:txBody>
          <a:bodyPr rtlCol="0" anchor="b"/>
          <a:lstStyle>
            <a:lvl1pPr marL="0" indent="0" algn="r">
              <a:buNone/>
              <a:defRPr i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Введите подпись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25951D2-91DB-40E7-95D5-4B372602DE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6EFF903-F1F3-440A-B12C-9FD51606B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987784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лайд с благодарственным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74360" y="2112793"/>
            <a:ext cx="6798250" cy="1674470"/>
          </a:xfrm>
        </p:spPr>
        <p:txBody>
          <a:bodyPr rtlCol="0" anchor="ctr"/>
          <a:lstStyle>
            <a:lvl1pPr algn="ctr">
              <a:lnSpc>
                <a:spcPct val="100000"/>
              </a:lnSpc>
              <a:defRPr sz="6000" b="1" cap="all" spc="-30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Спасибо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Текст 5">
            <a:extLst>
              <a:ext uri="{FF2B5EF4-FFF2-40B4-BE49-F238E27FC236}">
                <a16:creationId xmlns:a16="http://schemas.microsoft.com/office/drawing/2014/main" id="{CA3EFDD3-A9D2-4EB6-BB2A-F6999D9F7E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4361" y="4035727"/>
            <a:ext cx="3329850" cy="382887"/>
          </a:xfrm>
        </p:spPr>
        <p:txBody>
          <a:bodyPr rtlCol="0"/>
          <a:lstStyle>
            <a:lvl1pPr marL="0" indent="0" algn="r">
              <a:buNone/>
              <a:defRPr sz="2400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12" name="Текст 6">
            <a:extLst>
              <a:ext uri="{FF2B5EF4-FFF2-40B4-BE49-F238E27FC236}">
                <a16:creationId xmlns:a16="http://schemas.microsoft.com/office/drawing/2014/main" id="{261ED1F7-B623-43D9-9BDA-8808C5CFAF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2268" y="4150118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Номер телефона</a:t>
            </a:r>
          </a:p>
        </p:txBody>
      </p:sp>
      <p:sp>
        <p:nvSpPr>
          <p:cNvPr id="13" name="Текст 7">
            <a:extLst>
              <a:ext uri="{FF2B5EF4-FFF2-40B4-BE49-F238E27FC236}">
                <a16:creationId xmlns:a16="http://schemas.microsoft.com/office/drawing/2014/main" id="{E27366FC-4115-4122-9CE2-5FA9D424AD5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62268" y="4540691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Электронная почта или контакт в социальной сети</a:t>
            </a: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DEB36829-2F8B-4E22-AB6D-4111D18AF8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62268" y="4931263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Веб-сайт компании</a:t>
            </a:r>
          </a:p>
        </p:txBody>
      </p:sp>
    </p:spTree>
    <p:extLst>
      <p:ext uri="{BB962C8B-B14F-4D97-AF65-F5344CB8AC3E}">
        <p14:creationId xmlns:p14="http://schemas.microsoft.com/office/powerpoint/2010/main" val="3189010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подзаголовок и 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1" y="1008000"/>
            <a:ext cx="9198116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8FE0EB3-0FF4-4285-B9D3-90A5751B7B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442953D-28FC-41B5-A1BB-BB3BA7CA40B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 столб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F94EB5D3-F8CB-4E76-8D7E-FF441818EE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2916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572900" y="1511476"/>
            <a:ext cx="2916000" cy="4679249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1" name="Текст 5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13800" y="1511475"/>
            <a:ext cx="2916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D4BCA97-F31B-451D-82F8-6E000DF2118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17AAC4-A657-4D75-A527-0307AFF2B17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654388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 столбц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9D7ACCB5-9A86-4F46-89E2-B79F48C9EC1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1764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90450" y="1512000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3" name="Текст 5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48900" y="1512000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5" name="Текст 6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07350" y="1507535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7" name="Текст 7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65800" y="1507535"/>
            <a:ext cx="1764000" cy="4683715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D09234E-176D-4BBF-9391-7B6F018C51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A8293F-A5B5-4FCC-BF27-A25B1BAFF245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9748372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10727B06-56A8-44A2-B6C2-9ED183D107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1" y="1008000"/>
            <a:ext cx="9198116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E801980-CBAE-4A50-886D-54D7BB2E194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EDF756E-F310-4229-ACDD-055D299A95FB}"/>
              </a:ext>
            </a:extLst>
          </p:cNvPr>
          <p:cNvSpPr/>
          <p:nvPr userDrawn="1"/>
        </p:nvSpPr>
        <p:spPr>
          <a:xfrm>
            <a:off x="6297105" y="424206"/>
            <a:ext cx="5505254" cy="573149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25951D2-91DB-40E7-95D5-4B372602DE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07666241-4AF6-458A-A571-6C6C291D72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32775" y="3639199"/>
            <a:ext cx="5053936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6F4F2BBF-F210-4954-9C73-A0030AACD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2775" y="993303"/>
            <a:ext cx="5053936" cy="2513468"/>
          </a:xfrm>
        </p:spPr>
        <p:txBody>
          <a:bodyPr rtlCol="0"/>
          <a:lstStyle>
            <a:lvl1pPr rtl="0">
              <a:defRPr sz="5400" cap="none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2277791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FD1EE834-4B70-4715-8346-1C0298347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046375"/>
            <a:ext cx="9198000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800888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EAE43F4C-1A64-4197-A44B-E6EB874E24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046376"/>
            <a:ext cx="4435831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Объект 3">
            <a:extLst>
              <a:ext uri="{FF2B5EF4-FFF2-40B4-BE49-F238E27FC236}">
                <a16:creationId xmlns:a16="http://schemas.microsoft.com/office/drawing/2014/main" id="{D7B3F5B8-DC28-4878-AC9F-D434D7542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94169" y="1046376"/>
            <a:ext cx="4435831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574397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CB97B01E-88B2-448F-BD96-A1AAFA39A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068420"/>
            <a:ext cx="4434840" cy="823912"/>
          </a:xfrm>
          <a:solidFill>
            <a:schemeClr val="tx1"/>
          </a:solidFill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8" name="Текст 4">
            <a:extLst>
              <a:ext uri="{FF2B5EF4-FFF2-40B4-BE49-F238E27FC236}">
                <a16:creationId xmlns:a16="http://schemas.microsoft.com/office/drawing/2014/main" id="{40BADDE2-4EE6-41B4-804C-EBF680128B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95160" y="1068420"/>
            <a:ext cx="4434840" cy="823912"/>
          </a:xfrm>
          <a:solidFill>
            <a:schemeClr val="tx1"/>
          </a:solidFill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9" name="Объект 3">
            <a:extLst>
              <a:ext uri="{FF2B5EF4-FFF2-40B4-BE49-F238E27FC236}">
                <a16:creationId xmlns:a16="http://schemas.microsoft.com/office/drawing/2014/main" id="{BB0A14E0-899D-4594-BC9E-AE89BF0D3A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1" y="2096752"/>
            <a:ext cx="4434840" cy="409291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0" name="Объект 5">
            <a:extLst>
              <a:ext uri="{FF2B5EF4-FFF2-40B4-BE49-F238E27FC236}">
                <a16:creationId xmlns:a16="http://schemas.microsoft.com/office/drawing/2014/main" id="{2C699014-D902-4E9A-80CD-8D2BCFE670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95160" y="2096752"/>
            <a:ext cx="4434840" cy="409291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8634682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32000" y="6356350"/>
            <a:ext cx="4114800" cy="365125"/>
          </a:xfrm>
        </p:spPr>
        <p:txBody>
          <a:bodyPr rtlCol="0"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Заголовок 1">
            <a:extLst>
              <a:ext uri="{FF2B5EF4-FFF2-40B4-BE49-F238E27FC236}">
                <a16:creationId xmlns:a16="http://schemas.microsoft.com/office/drawing/2014/main" id="{AC67C685-BABE-4B77-8C5E-B39B093D3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1" y="457200"/>
            <a:ext cx="3159612" cy="1600200"/>
          </a:xfrm>
        </p:spPr>
        <p:txBody>
          <a:bodyPr rtlCol="0" anchor="b"/>
          <a:lstStyle>
            <a:lvl1pPr>
              <a:defRPr sz="28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9" name="Текст 3">
            <a:extLst>
              <a:ext uri="{FF2B5EF4-FFF2-40B4-BE49-F238E27FC236}">
                <a16:creationId xmlns:a16="http://schemas.microsoft.com/office/drawing/2014/main" id="{0B6B7795-36CC-459B-AE8B-7FB2F40AF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2001" y="2057400"/>
            <a:ext cx="3159612" cy="4126584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0" name="Объект 2">
            <a:extLst>
              <a:ext uri="{FF2B5EF4-FFF2-40B4-BE49-F238E27FC236}">
                <a16:creationId xmlns:a16="http://schemas.microsoft.com/office/drawing/2014/main" id="{79F53EF1-D412-467C-B7CE-30536F140A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0722" y="457201"/>
            <a:ext cx="6023727" cy="5726784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8720005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32000" y="6356350"/>
            <a:ext cx="4114800" cy="365125"/>
          </a:xfrm>
        </p:spPr>
        <p:txBody>
          <a:bodyPr rtlCol="0"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Заголовок 1">
            <a:extLst>
              <a:ext uri="{FF2B5EF4-FFF2-40B4-BE49-F238E27FC236}">
                <a16:creationId xmlns:a16="http://schemas.microsoft.com/office/drawing/2014/main" id="{AC67C685-BABE-4B77-8C5E-B39B093D3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1" y="457200"/>
            <a:ext cx="3159612" cy="1600200"/>
          </a:xfrm>
        </p:spPr>
        <p:txBody>
          <a:bodyPr rtlCol="0" anchor="b"/>
          <a:lstStyle>
            <a:lvl1pPr>
              <a:defRPr sz="28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9" name="Текст 3">
            <a:extLst>
              <a:ext uri="{FF2B5EF4-FFF2-40B4-BE49-F238E27FC236}">
                <a16:creationId xmlns:a16="http://schemas.microsoft.com/office/drawing/2014/main" id="{0B6B7795-36CC-459B-AE8B-7FB2F40AF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2001" y="2057400"/>
            <a:ext cx="3159612" cy="4126584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2" name="Рисунок 2">
            <a:extLst>
              <a:ext uri="{FF2B5EF4-FFF2-40B4-BE49-F238E27FC236}">
                <a16:creationId xmlns:a16="http://schemas.microsoft.com/office/drawing/2014/main" id="{10319378-269C-406E-9B84-FCF22DA02EFF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3788021" y="457201"/>
            <a:ext cx="5949868" cy="5726784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3021472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37796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16D0504D-4610-4E9E-A2DB-8B701F044BB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2310D190-B83D-438A-91BC-470C41B22A2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139767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2C8D0EF-1DB6-4ADC-8F31-5AE53BF5EAF4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2F208ED-79A0-4B2C-A5EE-9D27466BCA3F}"/>
              </a:ext>
            </a:extLst>
          </p:cNvPr>
          <p:cNvSpPr/>
          <p:nvPr userDrawn="1"/>
        </p:nvSpPr>
        <p:spPr>
          <a:xfrm>
            <a:off x="11407775" y="6356350"/>
            <a:ext cx="784225" cy="3651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9198116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512000"/>
            <a:ext cx="9198116" cy="4679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i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CA3099-A94F-4C3E-BC29-780EDD38F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47502" y="6401750"/>
            <a:ext cx="278418" cy="27432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 i="1">
                <a:solidFill>
                  <a:schemeClr val="bg1"/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4" name="Надпись 3">
            <a:extLst>
              <a:ext uri="{FF2B5EF4-FFF2-40B4-BE49-F238E27FC236}">
                <a16:creationId xmlns:a16="http://schemas.microsoft.com/office/drawing/2014/main" id="{34FDC6F9-37F9-4E25-AECA-D307B8421C73}"/>
              </a:ext>
            </a:extLst>
          </p:cNvPr>
          <p:cNvSpPr txBox="1"/>
          <p:nvPr userDrawn="1"/>
        </p:nvSpPr>
        <p:spPr>
          <a:xfrm>
            <a:off x="9630116" y="6346108"/>
            <a:ext cx="1662546" cy="404658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r" rtl="0">
              <a:lnSpc>
                <a:spcPts val="1400"/>
              </a:lnSpc>
            </a:pPr>
            <a:r>
              <a:rPr lang="ru-RU" sz="1600" b="1" spc="-100" noProof="0">
                <a:solidFill>
                  <a:schemeClr val="tx1"/>
                </a:solidFill>
                <a:latin typeface="Corbel" panose="020B0503020204020204" pitchFamily="34" charset="0"/>
              </a:rPr>
              <a:t>БАНК</a:t>
            </a:r>
            <a:r>
              <a:rPr lang="ru-RU" sz="1600" b="1" spc="-100" noProof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</a:rPr>
              <a:t> WOODGROVE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B322F68-670D-45A0-A54F-7E70BCEAED3F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69B5F15-353A-4344-8D61-F4E25AA9FB6C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FA0C0AA-FCE8-4A7F-928A-54C96BBA9053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3" r:id="rId3"/>
    <p:sldLayoutId id="2147483658" r:id="rId4"/>
    <p:sldLayoutId id="2147483665" r:id="rId5"/>
    <p:sldLayoutId id="2147483659" r:id="rId6"/>
    <p:sldLayoutId id="2147483660" r:id="rId7"/>
    <p:sldLayoutId id="2147483664" r:id="rId8"/>
    <p:sldLayoutId id="2147483650" r:id="rId9"/>
    <p:sldLayoutId id="2147483656" r:id="rId10"/>
    <p:sldLayoutId id="2147483657" r:id="rId11"/>
    <p:sldLayoutId id="2147483654" r:id="rId12"/>
    <p:sldLayoutId id="2147483666" r:id="rId13"/>
    <p:sldLayoutId id="2147483667" r:id="rId14"/>
    <p:sldLayoutId id="2147483668" r:id="rId15"/>
    <p:sldLayoutId id="2147483669" r:id="rId16"/>
    <p:sldLayoutId id="2147483670" r:id="rId17"/>
    <p:sldLayoutId id="2147483671" r:id="rId18"/>
    <p:sldLayoutId id="2147483672" r:id="rId19"/>
    <p:sldLayoutId id="2147483655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all" spc="-1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ktu.kz/departments/sc_ite.aspx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4772945D-CA91-4CFE-8EB7-941C7618C9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9528" y="6538437"/>
            <a:ext cx="3182471" cy="306115"/>
          </a:xfrm>
        </p:spPr>
        <p:txBody>
          <a:bodyPr rtlCol="0"/>
          <a:lstStyle/>
          <a:p>
            <a:pPr algn="ctr"/>
            <a:r>
              <a:rPr lang="ru-RU" b="1" dirty="0" err="1">
                <a:latin typeface="Calibri" panose="020F0502020204030204" pitchFamily="34" charset="0"/>
                <a:cs typeface="Calibri" panose="020F0502020204030204" pitchFamily="34" charset="0"/>
              </a:rPr>
              <a:t>Өскемен</a:t>
            </a: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, 2024 г.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-354077" y="176045"/>
            <a:ext cx="10548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КЕАҚ «Д.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Серікбаев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атындағы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Шығыс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Қазақстан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техникалық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университеті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</a:p>
          <a:p>
            <a:pPr algn="ctr"/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Цифрлық</a:t>
            </a:r>
            <a:r>
              <a:rPr lang="ru-RU" sz="2000" i="1" u="sng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технологиялар және 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жасанды интеллект 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мектебі</a:t>
            </a:r>
            <a:endParaRPr lang="ru-RU" sz="2000" i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66600" y="5214998"/>
            <a:ext cx="49906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Цифрлық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технологиялар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жасанды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интеллект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мектебінің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қауымдастырылған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профессоры  АЛИБЕККЫЗЫ К. </a:t>
            </a: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779287" y="1660926"/>
            <a:ext cx="11077916" cy="26661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ru-RU" sz="4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ӨНДІРІС</a:t>
            </a:r>
            <a:r>
              <a:rPr lang="ru-RU" sz="4400" b="1" i="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44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ҮДЕРІСІН АВТОМАТТАНДЫРУ</a:t>
            </a:r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» пәні </a:t>
            </a:r>
            <a:r>
              <a:rPr lang="ru-RU" sz="4400" b="1" dirty="0" err="1">
                <a:latin typeface="Calibri" panose="020F0502020204030204" pitchFamily="34" charset="0"/>
                <a:cs typeface="Calibri" panose="020F0502020204030204" pitchFamily="34" charset="0"/>
              </a:rPr>
              <a:t>бойынша</a:t>
            </a:r>
            <a:endParaRPr lang="ru-RU" sz="4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 лекциялар курсы</a:t>
            </a:r>
          </a:p>
          <a:p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5 -</a:t>
            </a:r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ЛЕКЦИЯ</a:t>
            </a:r>
          </a:p>
        </p:txBody>
      </p:sp>
      <p:pic>
        <p:nvPicPr>
          <p:cNvPr id="3074" name="Picture 2" descr="teamwork - ConnectCarolina User Inform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121" y="2638912"/>
            <a:ext cx="286385" cy="286385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Выпускной вечер Выпускник университета Компьютерные иконы Ученая степень  Женщина, женщина, люди, логотип, церемония вручения дипломов png | PNGWi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603" y="5325889"/>
            <a:ext cx="266401" cy="26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FC0E441-9B68-865B-8522-266AB39502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17099" y="29143"/>
            <a:ext cx="2374900" cy="119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961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32486" y="1050533"/>
            <a:ext cx="11566258" cy="2496935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ru-RU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Дәріс</a:t>
            </a:r>
            <a:r>
              <a:rPr lang="ru-RU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мақсаты</a:t>
            </a:r>
            <a:r>
              <a:rPr lang="ru-RU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егістік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шаруашылығындағы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технологиялық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процестерді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автоматтандыру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жүйелері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туралы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жалпы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түсінік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алу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ru-RU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Дәріс</a:t>
            </a:r>
            <a:r>
              <a:rPr lang="ru-RU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мазмұны</a:t>
            </a:r>
            <a:r>
              <a:rPr lang="ru-RU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автоматты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жүйелерін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жылжымалы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ауыл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шаруашылығы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агрегаттарын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басқаруды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зерттеу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endParaRPr lang="ru-RU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5.1 </a:t>
            </a:r>
            <a:r>
              <a:rPr lang="ru-RU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Жылжымалы</a:t>
            </a:r>
            <a:r>
              <a:rPr lang="ru-RU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ауылшаруашылық</a:t>
            </a:r>
            <a:r>
              <a:rPr lang="ru-RU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қондырғыларының</a:t>
            </a:r>
            <a:r>
              <a:rPr lang="ru-RU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жұмысын</a:t>
            </a:r>
            <a:r>
              <a:rPr lang="ru-RU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автоматты</a:t>
            </a:r>
            <a:r>
              <a:rPr lang="ru-RU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жүйелері</a:t>
            </a:r>
            <a:endParaRPr lang="ru-RU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Себу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агрегаттарының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жұмысын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автоматты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жүйелері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Олар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тұқым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себу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жиілігін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машина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бункерлеріндегі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технологиялық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материалдың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тұқымдар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тыңайтқыштар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мөлшерін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бақылауды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қамтамасыз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етеді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endParaRPr lang="ru-RU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537459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2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F123C38B-4EE2-5C1A-3883-A62D0AB20A20}"/>
              </a:ext>
            </a:extLst>
          </p:cNvPr>
          <p:cNvSpPr txBox="1">
            <a:spLocks/>
          </p:cNvSpPr>
          <p:nvPr/>
        </p:nvSpPr>
        <p:spPr>
          <a:xfrm>
            <a:off x="652045" y="81743"/>
            <a:ext cx="10831743" cy="96879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ЛЕКЦИЯ - </a:t>
            </a:r>
            <a:r>
              <a:rPr lang="ru-RU" sz="28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Егістік</a:t>
            </a:r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шаруашылығындағы</a:t>
            </a:r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технологиялық </a:t>
            </a:r>
            <a:r>
              <a:rPr lang="ru-RU" sz="28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процестерді</a:t>
            </a:r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автоматтандыру</a:t>
            </a:r>
            <a:endParaRPr lang="ru-RU" sz="31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0A54752-6E6B-3474-05E3-D98B036C54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8472" y="3600240"/>
            <a:ext cx="8990626" cy="271453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D5C8D10-90F7-F979-1176-5CE84AC61532}"/>
              </a:ext>
            </a:extLst>
          </p:cNvPr>
          <p:cNvSpPr txBox="1"/>
          <p:nvPr/>
        </p:nvSpPr>
        <p:spPr>
          <a:xfrm>
            <a:off x="2375713" y="6174846"/>
            <a:ext cx="82961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KZ" dirty="0">
                <a:latin typeface="Calibri" panose="020F0502020204030204" pitchFamily="34" charset="0"/>
                <a:cs typeface="Calibri" panose="020F0502020204030204" pitchFamily="34" charset="0"/>
              </a:rPr>
              <a:t>5.1 сурет – Егіс агрегатының жұмысын автоматты басқару жүйесінің жалпы функционалдық схемасы</a:t>
            </a:r>
          </a:p>
        </p:txBody>
      </p:sp>
    </p:spTree>
    <p:extLst>
      <p:ext uri="{BB962C8B-B14F-4D97-AF65-F5344CB8AC3E}">
        <p14:creationId xmlns:p14="http://schemas.microsoft.com/office/powerpoint/2010/main" val="3137182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3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FE5683-0D67-E333-5DD5-5B99568EBA22}"/>
              </a:ext>
            </a:extLst>
          </p:cNvPr>
          <p:cNvSpPr txBox="1"/>
          <p:nvPr/>
        </p:nvSpPr>
        <p:spPr>
          <a:xfrm>
            <a:off x="567160" y="1582340"/>
            <a:ext cx="10916628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KZ" dirty="0">
                <a:latin typeface="Calibri" panose="020F0502020204030204" pitchFamily="34" charset="0"/>
                <a:cs typeface="Calibri" panose="020F0502020204030204" pitchFamily="34" charset="0"/>
              </a:rPr>
              <a:t>Мұндай жүйелердің функционалдық схемасы 5.1-суретте себу қондырғысында (автоматты басқару объектісі) орнатылған D1...Dn датчиктер жиынтығын, датчиктердің сигналын күшейту және түрлендіру блогын (SCU), мониторды қамтиды. оператор (трактор немесе өздігінен жүретін комбайн кабинасында орнатылған).</a:t>
            </a:r>
          </a:p>
          <a:p>
            <a:pPr algn="just"/>
            <a:endParaRPr lang="ru-K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KZ" dirty="0">
                <a:latin typeface="Calibri" panose="020F0502020204030204" pitchFamily="34" charset="0"/>
                <a:cs typeface="Calibri" panose="020F0502020204030204" pitchFamily="34" charset="0"/>
              </a:rPr>
              <a:t>АБЖ дән сепкіш құрылғысының электр сұлбасы 5.2 суретте көрсетілген. Құрылғыда тұқым себу жиілігі датчиктерінен сигналдарды өңдеуге арналған 12 бірдей арна бар. Сенсорлық сигналдарды түрлендіруге арналған арналардың әрқайсысында (жарық эмитенттері 7 және фотодиодтар 2) күшейткіш 3, электронды кілті бар контейнер 4, жарық индикаторы (жарық диод) 7, электрондық реле 6 және дыбыстық дабыл блогы 8 бар.</a:t>
            </a:r>
          </a:p>
          <a:p>
            <a:pPr algn="just"/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Астық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сепкіш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жұмыс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істеп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тұрған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кезде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тұқымдар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оның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себу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дискілерінен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келетін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жарық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шығарғыш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1 мен фотодиод 2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арасындағы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жарық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ағынын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мезгіл-мезгіл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тоқтатады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оның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шығысы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сәйкес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күшейткіштің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3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кірісіне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жіберілетін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электр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импульстерін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тудырады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арнасы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тұқым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түтігі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),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содан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кейін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сыйымдылығы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4 бар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электронды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кілтке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5.</a:t>
            </a:r>
            <a:endParaRPr lang="ru-KZ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3414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4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818C1C5-8AD4-593E-3045-DDE811DF32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532" y="144549"/>
            <a:ext cx="8344049" cy="52492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2C57C81-73E8-478E-AB27-991E6698C4E8}"/>
              </a:ext>
            </a:extLst>
          </p:cNvPr>
          <p:cNvSpPr txBox="1"/>
          <p:nvPr/>
        </p:nvSpPr>
        <p:spPr>
          <a:xfrm>
            <a:off x="3043177" y="5568349"/>
            <a:ext cx="73971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KZ" dirty="0">
                <a:latin typeface="Calibri" panose="020F0502020204030204" pitchFamily="34" charset="0"/>
                <a:cs typeface="Calibri" panose="020F0502020204030204" pitchFamily="34" charset="0"/>
              </a:rPr>
              <a:t>5.2 сурет – Дән сепкіштің жұмысын басқару құрылғысының электрлік сұлбасы</a:t>
            </a:r>
          </a:p>
        </p:txBody>
      </p:sp>
    </p:spTree>
    <p:extLst>
      <p:ext uri="{BB962C8B-B14F-4D97-AF65-F5344CB8AC3E}">
        <p14:creationId xmlns:p14="http://schemas.microsoft.com/office/powerpoint/2010/main" val="40519688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D5D9B2-1F1D-7F7C-EDDF-E7DFEF60B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4F16B02-B688-598E-5DCE-28648F1FEBD4}"/>
              </a:ext>
            </a:extLst>
          </p:cNvPr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6AE9173-35A7-A10C-F9D2-EECF5DC807B5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5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FD9952-74E7-E71E-50E5-E0586E4A0AFC}"/>
              </a:ext>
            </a:extLst>
          </p:cNvPr>
          <p:cNvSpPr txBox="1"/>
          <p:nvPr/>
        </p:nvSpPr>
        <p:spPr>
          <a:xfrm>
            <a:off x="830484" y="1207866"/>
            <a:ext cx="1065330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KZ" dirty="0">
                <a:latin typeface="Calibri" panose="020F0502020204030204" pitchFamily="34" charset="0"/>
                <a:cs typeface="Calibri" panose="020F0502020204030204" pitchFamily="34" charset="0"/>
              </a:rPr>
              <a:t>Электрондық блок түріндегі құрылғы 5.2-суретте сепкіште орнатылған герметикалық корпуста жасалған және датчиктерді және электр энергиясының көзін (MCA аккумуляторын) қосуға арналған электр қосқыштары бар.</a:t>
            </a:r>
          </a:p>
          <a:p>
            <a:pPr algn="just"/>
            <a:endParaRPr lang="ru-K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KZ" dirty="0">
                <a:latin typeface="Calibri" panose="020F0502020204030204" pitchFamily="34" charset="0"/>
                <a:cs typeface="Calibri" panose="020F0502020204030204" pitchFamily="34" charset="0"/>
              </a:rPr>
              <a:t>Жүгері жинау агрегаттарының жұмыс органдарының қалпын автоматты түрде басқару жүйелері тіркемелі жүгері комбайндарының төсектерінің күйін (жүгері сабақтарының қатарларына қатысты) күндізгі уақытта да, қараңғы уақытта да бақылауды қамтамасыз етуге арналған.</a:t>
            </a:r>
          </a:p>
        </p:txBody>
      </p:sp>
    </p:spTree>
    <p:extLst>
      <p:ext uri="{BB962C8B-B14F-4D97-AF65-F5344CB8AC3E}">
        <p14:creationId xmlns:p14="http://schemas.microsoft.com/office/powerpoint/2010/main" val="330929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4527" y="115747"/>
            <a:ext cx="11566258" cy="1238491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5.2 </a:t>
            </a:r>
            <a:r>
              <a:rPr lang="ru-RU" sz="16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Жұмыс</a:t>
            </a:r>
            <a: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органдарының</a:t>
            </a:r>
            <a: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жағдайын</a:t>
            </a:r>
            <a: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жылжымалы</a:t>
            </a:r>
            <a: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ауыл</a:t>
            </a:r>
            <a: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шаруашылығы</a:t>
            </a:r>
            <a: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қондырғыларының</a:t>
            </a:r>
            <a: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жұмыс</a:t>
            </a:r>
            <a: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режимдерін</a:t>
            </a:r>
            <a: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автоматты</a:t>
            </a:r>
            <a: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жүйелері</a:t>
            </a:r>
            <a:endParaRPr lang="ru-RU" sz="1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ru-RU" sz="1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Жылжымалы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ауылшаруашылық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бөлімшелерінің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(ЖАО)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жұмыс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органдарының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жағдайын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автоматты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жүйелері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Жер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жырту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тереңдігін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тұрақтандырудың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қуатты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биіктік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аралас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әдістері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практикалық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қолдануды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тапты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6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65599BC-641D-078B-D38A-A6E5326D3E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4176" y="1465653"/>
            <a:ext cx="6586960" cy="409729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E55EED3-E999-BF32-B813-C53627B0F24F}"/>
              </a:ext>
            </a:extLst>
          </p:cNvPr>
          <p:cNvSpPr txBox="1"/>
          <p:nvPr/>
        </p:nvSpPr>
        <p:spPr>
          <a:xfrm>
            <a:off x="2171700" y="5489701"/>
            <a:ext cx="78485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KZ" dirty="0">
                <a:latin typeface="Calibri" panose="020F0502020204030204" pitchFamily="34" charset="0"/>
                <a:cs typeface="Calibri" panose="020F0502020204030204" pitchFamily="34" charset="0"/>
              </a:rPr>
              <a:t>5.3 сурет – Жер жырту тереңдігін реттеуге арналған құрылғының сұлбасы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2002FF6-A9FD-F20C-F072-913B7B74A89C}"/>
              </a:ext>
            </a:extLst>
          </p:cNvPr>
          <p:cNvSpPr txBox="1"/>
          <p:nvPr/>
        </p:nvSpPr>
        <p:spPr>
          <a:xfrm>
            <a:off x="2465762" y="6004694"/>
            <a:ext cx="10817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KZ" dirty="0">
                <a:latin typeface="Calibri" panose="020F0502020204030204" pitchFamily="34" charset="0"/>
                <a:cs typeface="Calibri" panose="020F0502020204030204" pitchFamily="34" charset="0"/>
              </a:rPr>
              <a:t>1 - соқа; 2 — тірек дөңгелегі; 3 - пружина; 4 - гидравликалық клапан.</a:t>
            </a:r>
          </a:p>
        </p:txBody>
      </p:sp>
    </p:spTree>
    <p:extLst>
      <p:ext uri="{BB962C8B-B14F-4D97-AF65-F5344CB8AC3E}">
        <p14:creationId xmlns:p14="http://schemas.microsoft.com/office/powerpoint/2010/main" val="1879161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7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3F4358-8049-9CAC-223E-F84A7AC07218}"/>
              </a:ext>
            </a:extLst>
          </p:cNvPr>
          <p:cNvSpPr txBox="1"/>
          <p:nvPr/>
        </p:nvSpPr>
        <p:spPr>
          <a:xfrm>
            <a:off x="240174" y="203250"/>
            <a:ext cx="11774347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KZ" dirty="0">
                <a:latin typeface="Calibri" panose="020F0502020204030204" pitchFamily="34" charset="0"/>
                <a:cs typeface="Calibri" panose="020F0502020204030204" pitchFamily="34" charset="0"/>
              </a:rPr>
              <a:t>	Өсімдіктердің кесу биіктігі ең төменгі рұқсат етілген деңгейге орнатылады, бұл жасыл массаның жиналуын арттырады. Ол үшін даланың топографиясын көшіретін сырғанау зонд 2 қолданылады (5.4 суретті қараңыз).</a:t>
            </a:r>
          </a:p>
          <a:p>
            <a:pPr algn="just"/>
            <a:r>
              <a:rPr lang="ru-KZ" dirty="0">
                <a:latin typeface="Calibri" panose="020F0502020204030204" pitchFamily="34" charset="0"/>
                <a:cs typeface="Calibri" panose="020F0502020204030204" pitchFamily="34" charset="0"/>
              </a:rPr>
              <a:t>	Зонд 2 өріс бетіне серіппе 3 арқылы басылады. Егер жасыл массаның кесу биіктігі көрсетілгенге сәйкес келсе, онда гидравликалық клапанның 5 терезелері a және b жабылады, ал күшті гидравликалық цилиндрдің поршені 6 және поршеньге қатты қосылған кесу құрылғысы 7 өріс бетінен тұрақты биіктікте орналасқан.</a:t>
            </a:r>
          </a:p>
          <a:p>
            <a:pPr algn="just"/>
            <a:r>
              <a:rPr lang="ru-KZ" dirty="0">
                <a:latin typeface="Calibri" panose="020F0502020204030204" pitchFamily="34" charset="0"/>
                <a:cs typeface="Calibri" panose="020F0502020204030204" pitchFamily="34" charset="0"/>
              </a:rPr>
              <a:t>	Қант қызылшасын сұйылтқыштардың жұмыс органдарын басқарудың автоматты жүйелері қызылша комбайндарымен және басқа комбайндармен қатардағы дақылдарды өңдеуге (кесуге) арналған.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A41E308-5D6B-41EE-180E-6E201B6E3B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221" y="2234575"/>
            <a:ext cx="6978554" cy="385823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9D24A84-35CE-BFA6-C222-2CDFC01D106D}"/>
              </a:ext>
            </a:extLst>
          </p:cNvPr>
          <p:cNvSpPr txBox="1"/>
          <p:nvPr/>
        </p:nvSpPr>
        <p:spPr>
          <a:xfrm>
            <a:off x="6941917" y="2592101"/>
            <a:ext cx="507260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KZ" dirty="0">
                <a:latin typeface="Calibri" panose="020F0502020204030204" pitchFamily="34" charset="0"/>
                <a:cs typeface="Calibri" panose="020F0502020204030204" pitchFamily="34" charset="0"/>
              </a:rPr>
              <a:t>Еңістерде жұмыс істегенде астық жинайтын комбайн рамасының жағдайын автоматты түрде басқару топырақ бетіне қатысты комбайн бағанының параллельділігін, сондай-ақ оның бастыру барабанының және тазалау құрылғыларының көлденең күйін сақтауға мүмкіндік береді.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3E4B647-BFF8-EF02-50DA-F8E463178190}"/>
              </a:ext>
            </a:extLst>
          </p:cNvPr>
          <p:cNvSpPr txBox="1"/>
          <p:nvPr/>
        </p:nvSpPr>
        <p:spPr>
          <a:xfrm>
            <a:off x="669421" y="5900522"/>
            <a:ext cx="61056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KZ" dirty="0">
                <a:latin typeface="Calibri" panose="020F0502020204030204" pitchFamily="34" charset="0"/>
                <a:cs typeface="Calibri" panose="020F0502020204030204" pitchFamily="34" charset="0"/>
              </a:rPr>
              <a:t>5.4 сурет – Кесу биіктігін басқаруға арналған құрылғының сұлбасы</a:t>
            </a:r>
          </a:p>
        </p:txBody>
      </p:sp>
    </p:spTree>
    <p:extLst>
      <p:ext uri="{BB962C8B-B14F-4D97-AF65-F5344CB8AC3E}">
        <p14:creationId xmlns:p14="http://schemas.microsoft.com/office/powerpoint/2010/main" val="969883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293F1-E575-FF8E-0B98-BE9AE6DD6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287483B-D736-EBD4-E658-B17431FC625B}"/>
              </a:ext>
            </a:extLst>
          </p:cNvPr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3A0D7A21-E02A-62D3-A233-D0BC39E8F0CD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8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D66574-9534-6B60-9471-9D453959AC10}"/>
              </a:ext>
            </a:extLst>
          </p:cNvPr>
          <p:cNvSpPr txBox="1"/>
          <p:nvPr/>
        </p:nvSpPr>
        <p:spPr>
          <a:xfrm>
            <a:off x="251748" y="338179"/>
            <a:ext cx="1065160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KZ" b="1" dirty="0"/>
              <a:t>	5.3 Жылжымалы ауылшаруашылық қондырғыларының жұмысын басқарудың микропроцессорлық жүйелері</a:t>
            </a:r>
          </a:p>
          <a:p>
            <a:endParaRPr lang="ru-KZ" dirty="0"/>
          </a:p>
          <a:p>
            <a:pPr algn="just"/>
            <a:r>
              <a:rPr lang="ru-KZ" dirty="0"/>
              <a:t>Сұйық компоненттерді қолдануды автоматты басқару және реттеу жүйелерінің функционалдық және технологиялық схемасы 5.5 суретте көрсетілген.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B3046B7-EEFA-CB70-953A-4C3FBDF792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2561" y="1722910"/>
            <a:ext cx="7772400" cy="405696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83C7C56-5747-003E-76CA-3468C8A60E3F}"/>
              </a:ext>
            </a:extLst>
          </p:cNvPr>
          <p:cNvSpPr txBox="1"/>
          <p:nvPr/>
        </p:nvSpPr>
        <p:spPr>
          <a:xfrm>
            <a:off x="3072083" y="5624376"/>
            <a:ext cx="90658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KZ" dirty="0">
                <a:latin typeface="Calibri" panose="020F0502020204030204" pitchFamily="34" charset="0"/>
                <a:cs typeface="Calibri" panose="020F0502020204030204" pitchFamily="34" charset="0"/>
              </a:rPr>
              <a:t>5.5 сурет - АБЖ РЖ функционалдық-технологиялық схемасы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989A9C9-8F93-3A93-430C-E37C8F314E04}"/>
              </a:ext>
            </a:extLst>
          </p:cNvPr>
          <p:cNvSpPr txBox="1"/>
          <p:nvPr/>
        </p:nvSpPr>
        <p:spPr>
          <a:xfrm>
            <a:off x="251748" y="5881338"/>
            <a:ext cx="1090624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KZ" dirty="0">
                <a:latin typeface="Calibri" panose="020F0502020204030204" pitchFamily="34" charset="0"/>
                <a:cs typeface="Calibri" panose="020F0502020204030204" pitchFamily="34" charset="0"/>
              </a:rPr>
              <a:t>Бүріккіш штангаға 1 берілетін сұйықтық шығынының өлшеу түрлендіргішінің 3 сигналдары мен датчиктің 14 сигналдары негізінде реттегіш 4 өңделген аумақтың бірлігіне (л/м2) сұйықтықтың меншікті шығынын есептейді.</a:t>
            </a:r>
          </a:p>
        </p:txBody>
      </p:sp>
    </p:spTree>
    <p:extLst>
      <p:ext uri="{BB962C8B-B14F-4D97-AF65-F5344CB8AC3E}">
        <p14:creationId xmlns:p14="http://schemas.microsoft.com/office/powerpoint/2010/main" val="6940417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672047" y="6546852"/>
            <a:ext cx="465906" cy="311147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809245" y="-25717"/>
            <a:ext cx="47525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ҚОРЫТЫНДЫ</a:t>
            </a:r>
          </a:p>
        </p:txBody>
      </p:sp>
      <p:sp>
        <p:nvSpPr>
          <p:cNvPr id="15" name="Скругленный прямоугольник 4"/>
          <p:cNvSpPr/>
          <p:nvPr/>
        </p:nvSpPr>
        <p:spPr>
          <a:xfrm>
            <a:off x="296563" y="945611"/>
            <a:ext cx="11608438" cy="28479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just"/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Ғылыми-техникалық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өндірістік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мәселелердің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кең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ауқымын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қамтитын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өндірістік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автоматика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білімнің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әртүрлі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салаларындағы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жетістіктерге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негізделген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Сонымен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бірге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бір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жағынан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, автоматика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басқа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ғылымдар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мен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өндірістерге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қиындықтар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туғызып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олардың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одан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әрі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дамуын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ынталандырса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екінші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жағынан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оларды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сапалы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жаңа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техникалық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құралдармен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зерттеу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әдістерімен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жабдықтайды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2" descr="https://s.yimg.com/uu/api/res/1.2/tjkFufV6lU46jKCVkaf6sw--~B/aD0xMjk5O3c9MjMwOTtzbT0xO2FwcGlkPXl0YWNoeW9u/http:/media.zenfs.com/en-US/homerun/motleyfool.com/dbf632d01469a96af308e75af32820ce">
            <a:extLst>
              <a:ext uri="{FF2B5EF4-FFF2-40B4-BE49-F238E27FC236}">
                <a16:creationId xmlns:a16="http://schemas.microsoft.com/office/drawing/2014/main" id="{35FCC488-40C2-C682-695B-FCE9565059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4080" y="3966121"/>
            <a:ext cx="4863839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5094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619098" y="459281"/>
            <a:ext cx="4764831" cy="4892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ts val="3000"/>
              </a:lnSpc>
            </a:pPr>
            <a:r>
              <a:rPr lang="ru-RU" altLang="ru-RU" sz="32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Қолданылған</a:t>
            </a:r>
            <a:r>
              <a:rPr lang="ru-RU" altLang="ru-RU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ru-RU" altLang="ru-RU" sz="32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әдебиеттер</a:t>
            </a:r>
            <a:endParaRPr lang="ru-RU" altLang="ru-RU" sz="3200" b="1" dirty="0">
              <a:solidFill>
                <a:schemeClr val="accent5">
                  <a:lumMod val="50000"/>
                </a:schemeClr>
              </a:solidFill>
              <a:latin typeface="Calibri" panose="020F0502020204030204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672047" y="6546852"/>
            <a:ext cx="465906" cy="311147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kk-KZ" dirty="0">
                <a:solidFill>
                  <a:schemeClr val="bg1"/>
                </a:solidFill>
              </a:rPr>
              <a:t>10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0982" y="948517"/>
            <a:ext cx="11341065" cy="61566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1. Мартыненко И.И., Лысенко В.Ф. Проектирование систем автоматики. — </a:t>
            </a:r>
            <a:r>
              <a:rPr lang="ru-RU" sz="1600" b="0" i="0" dirty="0" err="1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Агропромиздат</a:t>
            </a:r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, 1990. - 243 с.</a:t>
            </a:r>
          </a:p>
          <a:p>
            <a:pPr algn="just"/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2. Бородин И. Ф., Судник Ю. А. Автоматизация технологических процессов. - М.: </a:t>
            </a:r>
            <a:r>
              <a:rPr lang="ru-RU" sz="1600" b="0" i="0" dirty="0" err="1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КолосС</a:t>
            </a:r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, 2003. - 344 с.</a:t>
            </a:r>
          </a:p>
          <a:p>
            <a:pPr algn="just"/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3. Бородин И.Ф., </a:t>
            </a:r>
            <a:r>
              <a:rPr lang="ru-RU" sz="1600" b="0" i="0" dirty="0" err="1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Недилько</a:t>
            </a:r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 Н.М. Автоматизация технологических процессов. – М.: </a:t>
            </a:r>
            <a:r>
              <a:rPr lang="ru-RU" sz="1600" b="0" i="0" dirty="0" err="1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Агропромиздат</a:t>
            </a:r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, 1986. – 368 с.</a:t>
            </a:r>
          </a:p>
          <a:p>
            <a:pPr algn="just"/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4. Курсовое и дипломное проектирование по автоматизации технологических процессов Ф.Д. </a:t>
            </a:r>
            <a:r>
              <a:rPr lang="ru-RU" sz="1600" b="0" i="0" dirty="0" err="1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Изаков</a:t>
            </a:r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, В.Р. </a:t>
            </a:r>
            <a:r>
              <a:rPr lang="ru-RU" sz="1600" b="0" i="0" dirty="0" err="1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Казедаев</a:t>
            </a:r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 и др. – М.: </a:t>
            </a:r>
            <a:r>
              <a:rPr lang="ru-RU" sz="1600" b="0" i="0" dirty="0" err="1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Агропромиздат</a:t>
            </a:r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, 1988. - 183 с.</a:t>
            </a:r>
          </a:p>
          <a:p>
            <a:pPr algn="just"/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5. Захаров А.А. Практикум по применению теплоты в сельском хозяйстве – М.: </a:t>
            </a:r>
            <a:r>
              <a:rPr lang="ru-RU" sz="1600" b="0" i="0" dirty="0" err="1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Агропромиздат</a:t>
            </a:r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, 1985. - 175 с</a:t>
            </a:r>
          </a:p>
          <a:p>
            <a:pPr algn="just"/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6. Лукас В.А. Теория автоматического управления – М.: Недра 1990 – 416 с.</a:t>
            </a:r>
          </a:p>
          <a:p>
            <a:pPr algn="just"/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7. Средства автоматики и телемеханики Н.И. Бохан, </a:t>
            </a:r>
            <a:r>
              <a:rPr lang="ru-RU" sz="1600" b="0" i="0" dirty="0" err="1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И.Ф.Бородин</a:t>
            </a:r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, Ю.В. Дробышев и </a:t>
            </a:r>
            <a:r>
              <a:rPr lang="ru-RU" sz="1600" b="0" i="0" dirty="0" err="1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д.р</a:t>
            </a:r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. – М.: </a:t>
            </a:r>
            <a:r>
              <a:rPr lang="ru-RU" sz="1600" b="0" i="0" dirty="0" err="1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Агропромиздат</a:t>
            </a:r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, 1992. - 351 с.</a:t>
            </a:r>
          </a:p>
          <a:p>
            <a:pPr algn="just"/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8. Утешев У. Электротермические установки в животноводстве. Алма-Ата, </a:t>
            </a:r>
            <a:r>
              <a:rPr lang="ru-RU" sz="1600" b="0" i="0" dirty="0" err="1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КазСХИ</a:t>
            </a:r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. 1988. – 102 с.</a:t>
            </a:r>
          </a:p>
          <a:p>
            <a:pPr algn="just"/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9. Кудрявцев И.Ф., Карасенко В.А. Электрический нагрев и электротехнология - М.: Колос, 1975. – 384 с.</a:t>
            </a:r>
          </a:p>
          <a:p>
            <a:pPr algn="just"/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10. Исследование и выбор элементов систем автоматизации технологических процессов. Методические указания к курсовой работе для студентов специальности 311400. - Саратов, 1997. - 50 с .</a:t>
            </a:r>
          </a:p>
          <a:p>
            <a:pPr algn="just"/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11. Детальная разработка автоматизации технологического процесса в дипломном проекте на электрификации сельскохозяйственного объекта. Методические указания по дипломному проектированию. - Саратов, 1998.- 48 с.</a:t>
            </a:r>
          </a:p>
          <a:p>
            <a:pPr algn="just"/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12. Кирилин Н.И. Методическая разработка по расчету оптимальных систем автоматического управления сельскохозяйственными производственными процессами в курсовых и дипломных проектах. - М.: МИИСП им. Горячкина, 1992. – 70 с.</a:t>
            </a:r>
          </a:p>
          <a:p>
            <a:pPr algn="just"/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13. Наладка автоматических систем и устройств управления технологическими процессами. Справочное пособие под редакцией А.С. Клюева. - М.: Энергия, 1977. – 400 с.</a:t>
            </a:r>
          </a:p>
          <a:p>
            <a:pPr algn="just"/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14. Зайцев А.М., Жильцов В.И, Шавров А.В. Микроклимат животноводческих комплексов. - М.: </a:t>
            </a:r>
            <a:r>
              <a:rPr lang="ru-RU" sz="1600" b="0" i="0" dirty="0" err="1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Агропромиздат</a:t>
            </a:r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, 1986. - 192 с.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2900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>
            <a:extLst>
              <a:ext uri="{FF2B5EF4-FFF2-40B4-BE49-F238E27FC236}">
                <a16:creationId xmlns:a16="http://schemas.microsoft.com/office/drawing/2014/main" id="{F11A6B65-5A20-4F4D-ACBB-ED50132D45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92923" y="2233817"/>
            <a:ext cx="8043953" cy="1674470"/>
          </a:xfrm>
        </p:spPr>
        <p:txBody>
          <a:bodyPr rtlCol="0"/>
          <a:lstStyle/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НАЗАРЛАРЫҢЫЗҒА РАХМЕТ! </a:t>
            </a:r>
          </a:p>
        </p:txBody>
      </p:sp>
    </p:spTree>
    <p:extLst>
      <p:ext uri="{BB962C8B-B14F-4D97-AF65-F5344CB8AC3E}">
        <p14:creationId xmlns:p14="http://schemas.microsoft.com/office/powerpoint/2010/main" val="41536783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Custom 13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5CB8B3"/>
      </a:accent1>
      <a:accent2>
        <a:srgbClr val="F5D66E"/>
      </a:accent2>
      <a:accent3>
        <a:srgbClr val="D78189"/>
      </a:accent3>
      <a:accent4>
        <a:srgbClr val="7030A0"/>
      </a:accent4>
      <a:accent5>
        <a:srgbClr val="0070C0"/>
      </a:accent5>
      <a:accent6>
        <a:srgbClr val="C4D36D"/>
      </a:accent6>
      <a:hlink>
        <a:srgbClr val="54C3BD"/>
      </a:hlink>
      <a:folHlink>
        <a:srgbClr val="54C3BD"/>
      </a:folHlink>
    </a:clrScheme>
    <a:fontScheme name="Custom 154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72_TF67328976" id="{7A1FA9F3-3353-44CA-A91E-AD8A2642C02E}" vid="{F8C632DE-2BB8-46AF-A8FF-94D1F93D6D30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1BBB5711-29E1-4F8E-81A0-7947C57B20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6CB1848-D3E0-4F10-B640-720BE758B85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4934E25-8442-49E9-ABDF-3146C4145F3B}">
  <ds:schemaRefs>
    <ds:schemaRef ds:uri="http://purl.org/dc/terms/"/>
    <ds:schemaRef ds:uri="http://schemas.openxmlformats.org/package/2006/metadata/core-properties"/>
    <ds:schemaRef ds:uri="6dc4bcd6-49db-4c07-9060-8acfc67cef9f"/>
    <ds:schemaRef ds:uri="http://purl.org/dc/dcmitype/"/>
    <ds:schemaRef ds:uri="http://schemas.microsoft.com/office/infopath/2007/PartnerControls"/>
    <ds:schemaRef ds:uri="fb0879af-3eba-417a-a55a-ffe6dcd6ca77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sharepoint/v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(минималистичное оформление)</Template>
  <TotalTime>0</TotalTime>
  <Words>1109</Words>
  <Application>Microsoft Macintosh PowerPoint</Application>
  <PresentationFormat>Широкоэкранный</PresentationFormat>
  <Paragraphs>76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Corbel</vt:lpstr>
      <vt:lpstr>Georgia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НАЗАРЛАРЫҢЫЗҒА РАХМЕТ! 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2021-09-13T07:30:09Z</dcterms:created>
  <dcterms:modified xsi:type="dcterms:W3CDTF">2024-10-10T11:03:14Z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